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25"/>
    <p:restoredTop sz="95238" autoAdjust="0"/>
  </p:normalViewPr>
  <p:slideViewPr>
    <p:cSldViewPr showGuides="1">
      <p:cViewPr>
        <p:scale>
          <a:sx n="103" d="100"/>
          <a:sy n="103" d="100"/>
        </p:scale>
        <p:origin x="1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0887D0DA-A337-4883-A263-C537ED495F7F}" type="datetimeFigureOut">
              <a:rPr lang="fr-FR"/>
              <a:pPr/>
              <a:t>26/11/2018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AB2B14C6-349C-4545-9492-D2320DCAC4E6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228600" indent="-228600">
              <a:buNone/>
            </a:pPr>
            <a:r>
              <a:rPr lang="fr-FR" b="1" dirty="0" smtClean="0"/>
              <a:t>Comment</a:t>
            </a:r>
            <a:r>
              <a:rPr lang="fr-FR" b="1" baseline="0" dirty="0" smtClean="0"/>
              <a:t> utiliser ce modèle :</a:t>
            </a:r>
          </a:p>
          <a:p>
            <a:pPr marL="228600" indent="-228600">
              <a:buNone/>
            </a:pPr>
            <a:endParaRPr lang="fr-FR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Cliquez sur le bouton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Diaporama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dans la barre d’état pour démarrer la présentation. Le calendrier compte les 25 premiers jours de décembre. Chaque jour, cliquez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numéro correspondant au jour du mois. Lorsque vous cliquez sur un numéro, une image apparaît.</a:t>
            </a:r>
          </a:p>
          <a:p>
            <a:pPr marL="228600" indent="-228600">
              <a:buNone/>
            </a:pPr>
            <a:endParaRPr lang="fr-FR" b="1" dirty="0" smtClean="0"/>
          </a:p>
          <a:p>
            <a:pPr marL="228600" indent="-228600">
              <a:buNone/>
            </a:pPr>
            <a:r>
              <a:rPr lang="fr-FR" b="1" dirty="0" smtClean="0"/>
              <a:t>Instructions de personnalisation du modèle de calendrier de l'avant :</a:t>
            </a:r>
            <a:r>
              <a:rPr lang="fr-FR" b="1" baseline="0" dirty="0" smtClean="0"/>
              <a:t>   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dirty="0" smtClean="0"/>
              <a:t>Pour ajouter et mettre en forme un</a:t>
            </a:r>
            <a:r>
              <a:rPr lang="fr-FR" baseline="0" dirty="0" smtClean="0"/>
              <a:t> arrière-plan :</a:t>
            </a:r>
            <a:endParaRPr lang="fr-FR" dirty="0" smtClean="0"/>
          </a:p>
          <a:p>
            <a:pPr marL="228600" indent="-228600">
              <a:buNone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Pour ajouter l’</a:t>
            </a:r>
            <a:r>
              <a:rPr lang="fr-FR" baseline="0" dirty="0" smtClean="0"/>
              <a:t> arrière-plan d’une maison, cliquez avec le bouton droit sur l’arrière-plan de la diapositive, puis cliquez sur </a:t>
            </a:r>
            <a:r>
              <a:rPr lang="fr-FR" b="1" baseline="0" dirty="0" smtClean="0"/>
              <a:t>Mise en forme de l’arrière-plan.</a:t>
            </a:r>
            <a:endParaRPr lang="fr-FR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Dans la boîte de dialogue Mise en forme de l’arrière-plan, dans le volet gauche, cliquez sur </a:t>
            </a:r>
            <a:r>
              <a:rPr lang="fr-FR" b="1" baseline="0" dirty="0" smtClean="0"/>
              <a:t>Remplissage</a:t>
            </a:r>
            <a:r>
              <a:rPr lang="fr-FR" baseline="0" dirty="0" smtClean="0"/>
              <a:t>, et dans le volet droit, sélectionnez </a:t>
            </a:r>
            <a:r>
              <a:rPr lang="fr-FR" b="1" baseline="0" dirty="0" smtClean="0"/>
              <a:t>Remplissage avec image ou texture</a:t>
            </a:r>
            <a:r>
              <a:rPr lang="fr-FR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Sous </a:t>
            </a:r>
            <a:r>
              <a:rPr lang="fr-FR" b="1" baseline="0" dirty="0" smtClean="0"/>
              <a:t>Insérer à partir de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Fichier</a:t>
            </a:r>
            <a:r>
              <a:rPr lang="fr-FR" baseline="0" dirty="0" smtClean="0"/>
              <a:t>, localisez l’image que vous voulez utiliser comme arrière-plan, puis cliquez sur </a:t>
            </a:r>
            <a:r>
              <a:rPr lang="fr-FR" b="1" baseline="0" dirty="0" smtClean="0"/>
              <a:t>Ouvrir</a:t>
            </a:r>
            <a:r>
              <a:rPr lang="fr-FR" baseline="0" dirty="0" smtClean="0"/>
              <a:t>.</a:t>
            </a:r>
          </a:p>
          <a:p>
            <a:pPr marL="228600" indent="-228600">
              <a:buFont typeface="+mj-lt"/>
              <a:buNone/>
            </a:pPr>
            <a:r>
              <a:rPr lang="fr-FR" b="1" baseline="0" dirty="0" smtClean="0"/>
              <a:t>Remarque :</a:t>
            </a:r>
            <a:r>
              <a:rPr lang="fr-FR" baseline="0" dirty="0" smtClean="0"/>
              <a:t> vous pouvez télécharger des images gratuites à partir de Microsoft Office Online (http://office.microsoft.com).</a:t>
            </a:r>
          </a:p>
          <a:p>
            <a:pPr marL="228600" indent="-228600" algn="l">
              <a:buNone/>
            </a:pPr>
            <a:endParaRPr lang="fr-FR" baseline="0" dirty="0" smtClean="0"/>
          </a:p>
          <a:p>
            <a:pPr marL="228600" indent="-228600" algn="l">
              <a:buNone/>
            </a:pPr>
            <a:r>
              <a:rPr lang="fr-FR" baseline="0" dirty="0" smtClean="0"/>
              <a:t>Pour remplacer les images</a:t>
            </a:r>
            <a:r>
              <a:rPr lang="fr-FR" dirty="0" smtClean="0"/>
              <a:t> (des elfes et autres personnages sur le toit)</a:t>
            </a:r>
            <a:r>
              <a:rPr lang="fr-FR" baseline="0" dirty="0" smtClean="0"/>
              <a:t> par vos propres images, procédez comme suit</a:t>
            </a:r>
            <a:r>
              <a:rPr lang="fr-FR" dirty="0" smtClean="0"/>
              <a:t> :</a:t>
            </a:r>
          </a:p>
          <a:p>
            <a:pPr marL="228600" indent="-228600">
              <a:buNone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Dans l’onglet </a:t>
            </a:r>
            <a:r>
              <a:rPr lang="fr-FR" b="1" baseline="0" dirty="0" smtClean="0"/>
              <a:t>Accueil</a:t>
            </a:r>
            <a:r>
              <a:rPr lang="fr-FR" baseline="0" dirty="0" smtClean="0"/>
              <a:t>, groupe </a:t>
            </a:r>
            <a:r>
              <a:rPr lang="fr-FR" b="1" baseline="0" dirty="0" smtClean="0"/>
              <a:t>Modification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Sélectionner</a:t>
            </a:r>
            <a:r>
              <a:rPr lang="fr-FR" baseline="0" dirty="0" smtClean="0"/>
              <a:t>, puis cliquez sur </a:t>
            </a:r>
            <a:r>
              <a:rPr lang="fr-FR" b="1" baseline="0" dirty="0" smtClean="0"/>
              <a:t>Volet Sélection</a:t>
            </a:r>
            <a:r>
              <a:rPr lang="fr-FR" baseline="0" dirty="0" smtClean="0"/>
              <a:t>.</a:t>
            </a:r>
          </a:p>
          <a:p>
            <a:pPr marL="228600" indent="-228600">
              <a:buFont typeface="+mj-lt"/>
              <a:buNone/>
            </a:pPr>
            <a:r>
              <a:rPr lang="fr-FR" b="1" baseline="0" dirty="0" smtClean="0"/>
              <a:t>Remarque : </a:t>
            </a:r>
            <a:r>
              <a:rPr lang="fr-FR" baseline="0" dirty="0" smtClean="0"/>
              <a:t>il est plus facile de sélectionner des images à partir du volet </a:t>
            </a:r>
            <a:r>
              <a:rPr lang="fr-FR" b="1" baseline="0" dirty="0" smtClean="0"/>
              <a:t>Sélection et visibilité </a:t>
            </a:r>
            <a:r>
              <a:rPr lang="fr-FR" baseline="0" dirty="0" smtClean="0"/>
              <a:t>que directement dans la diapositive. </a:t>
            </a:r>
          </a:p>
          <a:p>
            <a:pPr marL="228600" indent="-228600">
              <a:buFont typeface="+mj-lt"/>
              <a:buAutoNum type="arabicPeriod"/>
            </a:pPr>
            <a:endParaRPr lang="fr-FR" baseline="0" dirty="0" smtClean="0"/>
          </a:p>
          <a:p>
            <a:pPr marL="228600" indent="-228600">
              <a:buFont typeface="+mj-lt"/>
              <a:buAutoNum type="arabicPeriod" startAt="2"/>
            </a:pPr>
            <a:r>
              <a:rPr lang="fr-FR" baseline="0" dirty="0" smtClean="0"/>
              <a:t>Dans le volet </a:t>
            </a:r>
            <a:r>
              <a:rPr lang="fr-FR" b="1" baseline="0" dirty="0" smtClean="0"/>
              <a:t>Sélection et visibilité </a:t>
            </a:r>
            <a:r>
              <a:rPr lang="fr-FR" b="0" baseline="0" dirty="0" smtClean="0"/>
              <a:t>,</a:t>
            </a:r>
            <a:r>
              <a:rPr lang="fr-FR" baseline="0" dirty="0" smtClean="0"/>
              <a:t> cliquez sur un élément « révéler » (</a:t>
            </a:r>
            <a:r>
              <a:rPr lang="fr-FR" u="sng" baseline="0" dirty="0" smtClean="0"/>
              <a:t>exemple</a:t>
            </a:r>
            <a:r>
              <a:rPr lang="fr-FR" baseline="0" dirty="0" smtClean="0"/>
              <a:t>: </a:t>
            </a:r>
            <a:r>
              <a:rPr lang="fr-FR" b="0" baseline="0" dirty="0" smtClean="0"/>
              <a:t>révéler_9)</a:t>
            </a:r>
            <a:endParaRPr lang="fr-FR" baseline="0" dirty="0" smtClean="0"/>
          </a:p>
          <a:p>
            <a:pPr marL="228600" indent="-228600">
              <a:buFont typeface="+mj-lt"/>
              <a:buNone/>
            </a:pPr>
            <a:r>
              <a:rPr lang="fr-FR" b="1" baseline="0" dirty="0" smtClean="0"/>
              <a:t>Remarque : </a:t>
            </a:r>
            <a:r>
              <a:rPr lang="fr-FR" baseline="0" dirty="0" smtClean="0"/>
              <a:t>chaque élément « révéler » est associé à une image. Et chacun des éléments comporte un numéro, qui correspond au bouton masquant l’image. Par exemple, révéler_9 (image) se trouve sous le </a:t>
            </a:r>
            <a:r>
              <a:rPr lang="fr-FR" b="0" baseline="0" dirty="0" smtClean="0"/>
              <a:t>bouton numéro 9</a:t>
            </a:r>
            <a:r>
              <a:rPr lang="fr-FR" baseline="0" dirty="0" smtClean="0"/>
              <a:t>) </a:t>
            </a:r>
            <a:br>
              <a:rPr lang="fr-FR" baseline="0" dirty="0" smtClean="0"/>
            </a:br>
            <a:endParaRPr lang="fr-FR" baseline="0" dirty="0" smtClean="0"/>
          </a:p>
          <a:p>
            <a:pPr marL="228600" indent="-228600">
              <a:buFont typeface="+mj-lt"/>
              <a:buAutoNum type="arabicPeriod" startAt="3"/>
            </a:pPr>
            <a:r>
              <a:rPr lang="fr-FR" b="0" baseline="0" dirty="0" smtClean="0"/>
              <a:t>Après avoir sélectionné l’élément « révéler » associé à l’image que vous voulez remplacer, dans la diapositive, localisez l’image sélectionnée, cliquez dessus avec le bouton droit de la souris, puis cliquez sur </a:t>
            </a:r>
            <a:r>
              <a:rPr lang="fr-FR" b="1" baseline="0" dirty="0" smtClean="0"/>
              <a:t>Format de l’image.</a:t>
            </a:r>
            <a:r>
              <a:rPr lang="fr-FR" baseline="0" dirty="0" smtClean="0"/>
              <a:t>.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fr-FR" baseline="0" dirty="0" smtClean="0"/>
              <a:t>Dans la boîte de dialogue </a:t>
            </a:r>
            <a:r>
              <a:rPr lang="fr-FR" b="1" baseline="0" dirty="0" smtClean="0"/>
              <a:t>Format de l’image </a:t>
            </a:r>
            <a:r>
              <a:rPr lang="fr-FR" baseline="0" dirty="0" smtClean="0"/>
              <a:t>cliquez sur </a:t>
            </a:r>
            <a:r>
              <a:rPr lang="fr-FR" b="1" baseline="0" dirty="0" smtClean="0"/>
              <a:t>Remplissage</a:t>
            </a:r>
            <a:r>
              <a:rPr lang="fr-FR" baseline="0" dirty="0" smtClean="0"/>
              <a:t> dans le volet de gauche et dans le volet de droite, sélectionnez </a:t>
            </a:r>
            <a:r>
              <a:rPr lang="fr-FR" b="1" baseline="0" dirty="0" smtClean="0"/>
              <a:t>Remplissage avec image ou texture</a:t>
            </a:r>
            <a:r>
              <a:rPr lang="fr-FR" baseline="0" dirty="0" smtClean="0"/>
              <a:t>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fr-FR" baseline="0" dirty="0" smtClean="0"/>
              <a:t>Sous </a:t>
            </a:r>
            <a:r>
              <a:rPr lang="fr-FR" b="1" baseline="0" dirty="0" smtClean="0"/>
              <a:t>Insérer à partir de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Fichier</a:t>
            </a:r>
            <a:r>
              <a:rPr lang="fr-FR" baseline="0" dirty="0" smtClean="0"/>
              <a:t>, localisez l’image que vous voulez placer sur le calendrier, puis cliquez sur </a:t>
            </a:r>
            <a:r>
              <a:rPr lang="fr-FR" b="1" baseline="0" dirty="0" smtClean="0"/>
              <a:t>Ouvrir</a:t>
            </a:r>
            <a:r>
              <a:rPr lang="fr-FR" baseline="0" dirty="0" smtClean="0"/>
              <a:t>.</a:t>
            </a:r>
          </a:p>
          <a:p>
            <a:pPr marL="228600" indent="-228600">
              <a:buFont typeface="+mj-lt"/>
              <a:buAutoNum type="arabicPeriod" startAt="3"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Pour créer le bouton et faire apparaître les formes et les images dans cette diapositive, procédez comme suit :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Dans le groupe </a:t>
            </a:r>
            <a:r>
              <a:rPr lang="fr-FR" b="1" baseline="0" dirty="0" smtClean="0"/>
              <a:t>Dessin</a:t>
            </a:r>
            <a:r>
              <a:rPr lang="fr-FR" baseline="0" dirty="0" smtClean="0"/>
              <a:t> de l’onglet </a:t>
            </a:r>
            <a:r>
              <a:rPr lang="fr-FR" b="1" baseline="0" dirty="0" smtClean="0"/>
              <a:t>Accueil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Formes. 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Sélectionnez une forme à « révéler » (telle qu’un rectangle pour recouvrir une fenêtre ou une étoile dans le ciel), puis cliquez et faites glisser la forme vers la diapositive.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Remplissez ces formes avec des images ou des images clipart (voir les procédures ci-dessus).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volet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Sélection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visibilité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double-cliquez sur l’ [objet] pour modifier le texte et taper un nouveau nom (« révéler_1 »).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Ensuite, dans le groupe </a:t>
            </a:r>
            <a:r>
              <a:rPr lang="fr-FR" b="1" baseline="0" dirty="0" smtClean="0"/>
              <a:t>Dessin</a:t>
            </a:r>
            <a:r>
              <a:rPr lang="fr-FR" baseline="0" dirty="0" smtClean="0"/>
              <a:t> de l’onglet </a:t>
            </a:r>
            <a:r>
              <a:rPr lang="fr-FR" b="1" baseline="0" dirty="0" smtClean="0"/>
              <a:t>Accueil 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Formes.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Sélectionnez une forme « bouton », puis cliquez et faites glisser le curseur pour dessiner la forme sur la diapositive (par exemple, un rectangle a été dessiné sur la première fenêtre et est à présent le bouton n°1).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l’aide du bouton droit de la souris, cliquez sur la forme « bouton » et sélectionnez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Modifier le texte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Tapez le texte (le numéro) pour ce bouton.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volet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Sélection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visibilité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double-cliquez sur l’ [objet] pour modifier le texte et taper un nouveau nom (« bouton_1 »).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Placez la forme « bouton » sur cette diapositive de façon à ce qu’elle recouvre complètement la forme « révéler ».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Pour reproduire les effets d’animation dans la diapositive, procédez comme suit :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Dans le groupe </a:t>
            </a:r>
            <a:r>
              <a:rPr lang="fr-FR" b="1" baseline="0" dirty="0" smtClean="0"/>
              <a:t>Animations</a:t>
            </a:r>
            <a:r>
              <a:rPr lang="fr-FR" baseline="0" dirty="0" smtClean="0"/>
              <a:t> de l’onglet </a:t>
            </a:r>
            <a:r>
              <a:rPr lang="fr-FR" b="1" baseline="0" dirty="0" smtClean="0"/>
              <a:t>Animations 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Animation personnalisée</a:t>
            </a:r>
            <a:r>
              <a:rPr lang="fr-FR" baseline="0" dirty="0" smtClean="0"/>
              <a:t>. La page </a:t>
            </a:r>
            <a:r>
              <a:rPr lang="fr-FR" b="1" baseline="0" dirty="0" smtClean="0"/>
              <a:t>Animation</a:t>
            </a:r>
            <a:r>
              <a:rPr lang="fr-FR" baseline="0" dirty="0" smtClean="0"/>
              <a:t> </a:t>
            </a:r>
            <a:r>
              <a:rPr lang="fr-FR" b="1" baseline="0" dirty="0" smtClean="0"/>
              <a:t>personnalisée</a:t>
            </a:r>
            <a:r>
              <a:rPr lang="fr-FR" baseline="0" dirty="0" smtClean="0"/>
              <a:t> s’ouvre.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Pour associer un effet au « bouton » (en l’occurrence, </a:t>
            </a:r>
            <a:r>
              <a:rPr lang="fr-FR" b="1" baseline="0" dirty="0" smtClean="0"/>
              <a:t>Estomper</a:t>
            </a:r>
            <a:r>
              <a:rPr lang="fr-FR" baseline="0" dirty="0" smtClean="0"/>
              <a:t>), sélectionnez le bouton dans la diapositive, puis dans le volet </a:t>
            </a:r>
            <a:r>
              <a:rPr lang="fr-FR" b="1" baseline="0" dirty="0" smtClean="0"/>
              <a:t>Animation personnalisée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Ajouter un effet</a:t>
            </a:r>
            <a:r>
              <a:rPr lang="fr-FR" baseline="0" dirty="0" smtClean="0"/>
              <a:t>, pointez sur </a:t>
            </a:r>
            <a:r>
              <a:rPr lang="fr-FR" b="1" baseline="0" dirty="0" smtClean="0"/>
              <a:t>Fermeture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Autres effets</a:t>
            </a:r>
            <a:r>
              <a:rPr lang="fr-FR" b="0" baseline="0" dirty="0" smtClean="0"/>
              <a:t>. Dans la boîte de dialogue </a:t>
            </a:r>
            <a:r>
              <a:rPr lang="fr-FR" b="1" baseline="0" dirty="0" smtClean="0"/>
              <a:t>Ajouter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un effet de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fin</a:t>
            </a:r>
            <a:r>
              <a:rPr lang="fr-FR" b="0" baseline="0" dirty="0" smtClean="0"/>
              <a:t>, sous </a:t>
            </a:r>
            <a:r>
              <a:rPr lang="fr-FR" baseline="0" dirty="0" smtClean="0"/>
              <a:t> </a:t>
            </a:r>
            <a:r>
              <a:rPr lang="fr-FR" b="1" baseline="0" dirty="0" smtClean="0"/>
              <a:t>Discret</a:t>
            </a:r>
            <a:r>
              <a:rPr lang="fr-FR" baseline="0" dirty="0" smtClean="0"/>
              <a:t>, cliquez sur</a:t>
            </a:r>
            <a:r>
              <a:rPr lang="fr-FR" b="1" baseline="0" dirty="0" smtClean="0"/>
              <a:t>Estomper</a:t>
            </a:r>
            <a:r>
              <a:rPr lang="fr-FR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Par ailleurs, dans le volet </a:t>
            </a:r>
            <a:r>
              <a:rPr lang="fr-FR" b="1" baseline="0" dirty="0" smtClean="0"/>
              <a:t>Animation personnalisée</a:t>
            </a:r>
            <a:r>
              <a:rPr lang="fr-FR" baseline="0" dirty="0" smtClean="0"/>
              <a:t>, cliquez sur la flèche à droite de l’effet que vous venez d’ajouter (effet de fin Estomper) et sélectionnez </a:t>
            </a:r>
            <a:r>
              <a:rPr lang="fr-FR" b="1" baseline="0" dirty="0" smtClean="0"/>
              <a:t>Minutage</a:t>
            </a:r>
            <a:r>
              <a:rPr lang="fr-FR" b="0" baseline="0" dirty="0" smtClean="0"/>
              <a:t>. Dans la boîte de dialogue </a:t>
            </a:r>
            <a:r>
              <a:rPr lang="fr-FR" b="1" baseline="0" dirty="0" smtClean="0"/>
              <a:t>Estomper</a:t>
            </a:r>
            <a:r>
              <a:rPr lang="fr-FR" b="0" baseline="0" dirty="0" smtClean="0"/>
              <a:t>, onglet </a:t>
            </a:r>
            <a:r>
              <a:rPr lang="fr-FR" b="1" baseline="0" dirty="0" smtClean="0"/>
              <a:t>Minutage</a:t>
            </a:r>
            <a:r>
              <a:rPr lang="fr-FR" b="0" baseline="0" dirty="0" smtClean="0"/>
              <a:t>, procédez comme suit 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fr-FR" b="0" baseline="0" dirty="0" smtClean="0"/>
              <a:t>Cliquez sur les doubles flèches à droite de </a:t>
            </a:r>
            <a:r>
              <a:rPr lang="fr-FR" b="1" baseline="0" dirty="0" smtClean="0"/>
              <a:t>Déclencheurs</a:t>
            </a:r>
            <a:r>
              <a:rPr lang="fr-FR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fr-FR" b="0" baseline="0" dirty="0" smtClean="0"/>
              <a:t>Cliquez sur </a:t>
            </a:r>
            <a:r>
              <a:rPr lang="fr-FR" b="1" baseline="0" dirty="0" smtClean="0"/>
              <a:t>Démarrer l’effet lors du clic sur</a:t>
            </a:r>
            <a:r>
              <a:rPr lang="fr-FR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fr-FR" b="0" baseline="0" dirty="0" smtClean="0"/>
              <a:t>À côté de </a:t>
            </a:r>
            <a:r>
              <a:rPr lang="fr-FR" b="1" baseline="0" dirty="0" smtClean="0"/>
              <a:t>Démarrer l’effet lors du clic sur</a:t>
            </a:r>
            <a:r>
              <a:rPr lang="fr-FR" b="0" baseline="0" dirty="0" smtClean="0"/>
              <a:t>, dans la liste, sélectionnez la forme « bouton ».</a:t>
            </a:r>
            <a:endParaRPr lang="fr-FR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Dans la diapositive, sélectionnez la forme comportant une image (« révéler ») en dessous de la forme « bouton », et dans le volet </a:t>
            </a:r>
            <a:r>
              <a:rPr lang="fr-FR" b="1" baseline="0" dirty="0" smtClean="0"/>
              <a:t>Animation</a:t>
            </a:r>
            <a:r>
              <a:rPr lang="fr-FR" baseline="0" dirty="0" smtClean="0"/>
              <a:t> </a:t>
            </a:r>
            <a:r>
              <a:rPr lang="fr-FR" b="1" baseline="0" dirty="0" smtClean="0"/>
              <a:t>personnalisée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Ajouter</a:t>
            </a:r>
            <a:r>
              <a:rPr lang="fr-FR" baseline="0" dirty="0" smtClean="0"/>
              <a:t> </a:t>
            </a:r>
            <a:r>
              <a:rPr lang="fr-FR" b="1" baseline="0" dirty="0" smtClean="0"/>
              <a:t>un effet</a:t>
            </a:r>
            <a:r>
              <a:rPr lang="fr-FR" baseline="0" dirty="0" smtClean="0"/>
              <a:t>, pointez sur </a:t>
            </a:r>
            <a:r>
              <a:rPr lang="fr-FR" b="1" baseline="0" dirty="0" smtClean="0"/>
              <a:t>Ouverture</a:t>
            </a:r>
            <a:r>
              <a:rPr lang="fr-FR" baseline="0" dirty="0" smtClean="0"/>
              <a:t>, et cliquez sur </a:t>
            </a:r>
            <a:r>
              <a:rPr lang="fr-FR" b="1" baseline="0" dirty="0" smtClean="0"/>
              <a:t>Autres effets</a:t>
            </a:r>
            <a:r>
              <a:rPr lang="fr-FR" b="0" baseline="0" dirty="0" smtClean="0"/>
              <a:t>. Dans la boîte de dialogue </a:t>
            </a:r>
            <a:r>
              <a:rPr lang="fr-FR" b="1" baseline="0" dirty="0" smtClean="0"/>
              <a:t>Ajouter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un effet de 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début</a:t>
            </a:r>
            <a:r>
              <a:rPr lang="fr-FR" b="0" baseline="0" dirty="0" smtClean="0"/>
              <a:t> sous</a:t>
            </a:r>
            <a:r>
              <a:rPr lang="fr-FR" baseline="0" dirty="0" smtClean="0"/>
              <a:t> </a:t>
            </a:r>
            <a:r>
              <a:rPr lang="fr-FR" b="1" baseline="0" dirty="0" smtClean="0"/>
              <a:t>Discret</a:t>
            </a:r>
            <a:r>
              <a:rPr lang="fr-FR" baseline="0" dirty="0" smtClean="0"/>
              <a:t>, cliquez sur </a:t>
            </a:r>
            <a:r>
              <a:rPr lang="fr-FR" b="1" baseline="0" dirty="0" smtClean="0"/>
              <a:t>Estomper.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Par ailleurs, dans le volet </a:t>
            </a:r>
            <a:r>
              <a:rPr lang="fr-FR" b="1" baseline="0" dirty="0" smtClean="0"/>
              <a:t>Animation personnalisée</a:t>
            </a:r>
            <a:r>
              <a:rPr lang="fr-FR" baseline="0" dirty="0" smtClean="0"/>
              <a:t>, sélectionnez l’effet que vous venez d’ajouter (effet de début Estomper) et sous </a:t>
            </a:r>
            <a:r>
              <a:rPr lang="fr-FR" b="1" baseline="0" dirty="0" smtClean="0"/>
              <a:t>Modifier: Estomper</a:t>
            </a:r>
            <a:r>
              <a:rPr lang="fr-FR" baseline="0" dirty="0" smtClean="0"/>
              <a:t>, dans la liste </a:t>
            </a:r>
            <a:r>
              <a:rPr lang="fr-FR" b="1" baseline="0" dirty="0" smtClean="0"/>
              <a:t>Début</a:t>
            </a:r>
            <a:r>
              <a:rPr lang="fr-FR" baseline="0" dirty="0" smtClean="0"/>
              <a:t> sélectionnez </a:t>
            </a:r>
            <a:r>
              <a:rPr lang="fr-FR" b="1" baseline="0" dirty="0" smtClean="0"/>
              <a:t>Avec</a:t>
            </a:r>
            <a:r>
              <a:rPr lang="fr-FR" baseline="0" dirty="0" smtClean="0"/>
              <a:t> </a:t>
            </a:r>
            <a:r>
              <a:rPr lang="fr-FR" b="1" baseline="0" dirty="0" smtClean="0"/>
              <a:t>la précédente</a:t>
            </a:r>
            <a:r>
              <a:rPr lang="fr-FR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Procédez de la même façon pour les 24 paires d’objets « bouton » et « révéler » dans la diapositive.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38A9F-B664-475B-A483-247BF358F96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7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14C6-349C-4545-9492-D2320DCAC4E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1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14C6-349C-4545-9492-D2320DCAC4E6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80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712788"/>
            <a:ext cx="7834313" cy="5937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6063" y="1455738"/>
            <a:ext cx="7877175" cy="5114925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84950"/>
            <a:ext cx="2133600" cy="196850"/>
          </a:xfrm>
        </p:spPr>
        <p:txBody>
          <a:bodyPr/>
          <a:lstStyle>
            <a:lvl1pPr latinLnBrk="0">
              <a:defRPr lang="fr-FR"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68275"/>
          </a:xfrm>
        </p:spPr>
        <p:txBody>
          <a:bodyPr/>
          <a:lstStyle>
            <a:lvl1pPr latinLnBrk="0">
              <a:defRPr lang="fr-FR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136525"/>
          </a:xfrm>
        </p:spPr>
        <p:txBody>
          <a:bodyPr/>
          <a:lstStyle>
            <a:lvl1pPr latinLnBrk="0">
              <a:defRPr lang="fr-FR"/>
            </a:lvl1pPr>
          </a:lstStyle>
          <a:p>
            <a:fld id="{EDBDBC3B-8719-4222-8CF9-7007035FA807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712788"/>
            <a:ext cx="78343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55738"/>
            <a:ext cx="7877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lang="fr-FR" sz="1000">
                <a:latin typeface="Tahoma" charset="0"/>
              </a:defRPr>
            </a:lvl1pPr>
          </a:lstStyle>
          <a:p>
            <a:endParaRPr lang="fr-FR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defRPr lang="fr-FR" sz="1000">
                <a:latin typeface="Tahoma" charset="0"/>
              </a:defRPr>
            </a:lvl1pPr>
          </a:lstStyle>
          <a:p>
            <a:endParaRPr lang="fr-FR"/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lang="fr-FR" sz="1000">
                <a:latin typeface="Tahoma" charset="0"/>
              </a:defRPr>
            </a:lvl1pPr>
          </a:lstStyle>
          <a:p>
            <a:fld id="{D0DF3739-24BD-4BBE-B17C-9A13224B2763}" type="slidenum">
              <a:rPr/>
              <a:pPr/>
              <a:t>‹#›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fade thruBlk="1"/>
  </p:transition>
  <p:txStyles>
    <p:titleStyle>
      <a:lvl1pPr algn="l" rtl="0" eaLnBrk="1" fontAlgn="base" latinLnBrk="0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lang="fr-FR"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har char="•"/>
        <a:defRPr lang="fr-FR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fr-FR"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fr-FR"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lang="fr-FR"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fr-FR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fr-FR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fr-FR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fr-FR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fr-FR" sz="20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image" Target="../media/image19.wmf"/><Relationship Id="rId21" Type="http://schemas.openxmlformats.org/officeDocument/2006/relationships/image" Target="../media/image20.wmf"/><Relationship Id="rId22" Type="http://schemas.openxmlformats.org/officeDocument/2006/relationships/image" Target="../media/image21.wmf"/><Relationship Id="rId23" Type="http://schemas.openxmlformats.org/officeDocument/2006/relationships/image" Target="../media/image22.wmf"/><Relationship Id="rId24" Type="http://schemas.openxmlformats.org/officeDocument/2006/relationships/slide" Target="slide2.xml"/><Relationship Id="rId25" Type="http://schemas.openxmlformats.org/officeDocument/2006/relationships/slide" Target="slide3.xml"/><Relationship Id="rId26" Type="http://schemas.openxmlformats.org/officeDocument/2006/relationships/slide" Target="slide4.xml"/><Relationship Id="rId27" Type="http://schemas.openxmlformats.org/officeDocument/2006/relationships/slide" Target="slide5.xml"/><Relationship Id="rId28" Type="http://schemas.openxmlformats.org/officeDocument/2006/relationships/slide" Target="slide6.xml"/><Relationship Id="rId29" Type="http://schemas.openxmlformats.org/officeDocument/2006/relationships/slide" Target="slide7.xml"/><Relationship Id="rId30" Type="http://schemas.openxmlformats.org/officeDocument/2006/relationships/slide" Target="slide9.xml"/><Relationship Id="rId31" Type="http://schemas.openxmlformats.org/officeDocument/2006/relationships/slide" Target="slide8.xml"/><Relationship Id="rId10" Type="http://schemas.openxmlformats.org/officeDocument/2006/relationships/image" Target="../media/image9.wmf"/><Relationship Id="rId11" Type="http://schemas.openxmlformats.org/officeDocument/2006/relationships/image" Target="../media/image10.wmf"/><Relationship Id="rId12" Type="http://schemas.openxmlformats.org/officeDocument/2006/relationships/image" Target="../media/image11.wmf"/><Relationship Id="rId13" Type="http://schemas.openxmlformats.org/officeDocument/2006/relationships/image" Target="../media/image12.png"/><Relationship Id="rId14" Type="http://schemas.openxmlformats.org/officeDocument/2006/relationships/image" Target="../media/image13.wmf"/><Relationship Id="rId15" Type="http://schemas.openxmlformats.org/officeDocument/2006/relationships/image" Target="../media/image14.wmf"/><Relationship Id="rId16" Type="http://schemas.openxmlformats.org/officeDocument/2006/relationships/image" Target="../media/image15.wmf"/><Relationship Id="rId17" Type="http://schemas.openxmlformats.org/officeDocument/2006/relationships/image" Target="../media/image16.wmf"/><Relationship Id="rId18" Type="http://schemas.openxmlformats.org/officeDocument/2006/relationships/image" Target="../media/image17.wmf"/><Relationship Id="rId19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slide" Target="slide12.xm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slide" Target="slide13.xm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dventCalendar_TP103365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09600"/>
            <a:ext cx="990600" cy="1048871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6800" y="8153400"/>
            <a:ext cx="7834313" cy="593725"/>
          </a:xfrm>
        </p:spPr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86" name="reveal_22"/>
          <p:cNvSpPr/>
          <p:nvPr/>
        </p:nvSpPr>
        <p:spPr bwMode="auto">
          <a:xfrm>
            <a:off x="1153886" y="1643743"/>
            <a:ext cx="947057" cy="587828"/>
          </a:xfrm>
          <a:prstGeom prst="rect">
            <a:avLst/>
          </a:prstGeom>
          <a:blipFill dpi="0" rotWithShape="1">
            <a:blip r:embed="rId5" cstate="print"/>
            <a:srcRect/>
            <a:tile tx="-63500" ty="0" sx="50000" sy="50000" flip="none" algn="ct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veal_2"/>
          <p:cNvSpPr/>
          <p:nvPr/>
        </p:nvSpPr>
        <p:spPr bwMode="auto">
          <a:xfrm>
            <a:off x="4953000" y="3326606"/>
            <a:ext cx="892629" cy="511969"/>
          </a:xfrm>
          <a:prstGeom prst="rect">
            <a:avLst/>
          </a:prstGeom>
          <a:blipFill dpi="0" rotWithShape="1">
            <a:blip r:embed="rId6" cstate="print"/>
            <a:srcRect/>
            <a:tile tx="63500" ty="0" sx="35000" sy="35000" flip="none" algn="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aveal_14"/>
          <p:cNvSpPr/>
          <p:nvPr/>
        </p:nvSpPr>
        <p:spPr bwMode="auto">
          <a:xfrm>
            <a:off x="6781800" y="3374571"/>
            <a:ext cx="957943" cy="609260"/>
          </a:xfrm>
          <a:prstGeom prst="rect">
            <a:avLst/>
          </a:prstGeom>
          <a:blipFill dpi="0" rotWithShape="1">
            <a:blip r:embed="rId7" cstate="print"/>
            <a:srcRect/>
            <a:tile tx="0" ty="25400" sx="50000" sy="5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veal_24"/>
          <p:cNvSpPr/>
          <p:nvPr/>
        </p:nvSpPr>
        <p:spPr bwMode="auto">
          <a:xfrm>
            <a:off x="6781800" y="4234543"/>
            <a:ext cx="947057" cy="587828"/>
          </a:xfrm>
          <a:prstGeom prst="rect">
            <a:avLst/>
          </a:prstGeom>
          <a:blipFill dpi="0" rotWithShape="1">
            <a:blip r:embed="rId8" cstate="print"/>
            <a:srcRect/>
            <a:tile tx="228600" ty="-127000" sx="40000" sy="4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veal_13"/>
          <p:cNvSpPr/>
          <p:nvPr/>
        </p:nvSpPr>
        <p:spPr bwMode="auto">
          <a:xfrm>
            <a:off x="6760029" y="5083629"/>
            <a:ext cx="979714" cy="783771"/>
          </a:xfrm>
          <a:prstGeom prst="rect">
            <a:avLst/>
          </a:prstGeom>
          <a:blipFill dpi="0" rotWithShape="1">
            <a:blip r:embed="rId8" cstate="print"/>
            <a:srcRect/>
            <a:tile tx="127000" ty="0" sx="50000" sy="50000" flip="none" algn="b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veal_6"/>
          <p:cNvSpPr/>
          <p:nvPr/>
        </p:nvSpPr>
        <p:spPr bwMode="auto">
          <a:xfrm>
            <a:off x="5377552" y="5366663"/>
            <a:ext cx="674914" cy="631372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 l="20000" r="20000" b="-10000"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veal_12"/>
          <p:cNvSpPr/>
          <p:nvPr/>
        </p:nvSpPr>
        <p:spPr bwMode="auto">
          <a:xfrm>
            <a:off x="4953000" y="4186238"/>
            <a:ext cx="892629" cy="500062"/>
          </a:xfrm>
          <a:prstGeom prst="rect">
            <a:avLst/>
          </a:prstGeom>
          <a:blipFill dpi="0" rotWithShape="1">
            <a:blip r:embed="rId10" cstate="print"/>
            <a:srcRect/>
            <a:tile tx="508000" ty="635000" sx="70000" sy="7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veal_21"/>
          <p:cNvSpPr/>
          <p:nvPr/>
        </p:nvSpPr>
        <p:spPr bwMode="auto">
          <a:xfrm>
            <a:off x="4953000" y="2488406"/>
            <a:ext cx="881743" cy="514349"/>
          </a:xfrm>
          <a:prstGeom prst="rect">
            <a:avLst/>
          </a:prstGeom>
          <a:blipFill dpi="0" rotWithShape="1">
            <a:blip r:embed="rId11" cstate="print"/>
            <a:srcRect/>
            <a:tile tx="0" ty="635000" sx="100000" sy="10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veal_17"/>
          <p:cNvSpPr/>
          <p:nvPr/>
        </p:nvSpPr>
        <p:spPr bwMode="auto">
          <a:xfrm>
            <a:off x="5000625" y="1790700"/>
            <a:ext cx="814388" cy="433388"/>
          </a:xfrm>
          <a:prstGeom prst="rect">
            <a:avLst/>
          </a:prstGeom>
          <a:blipFill dpi="0" rotWithShape="1">
            <a:blip r:embed="rId12" cstate="print"/>
            <a:srcRect/>
            <a:tile tx="63500" ty="127000" sx="25000" sy="25000" flip="none" algn="ct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veal_19"/>
          <p:cNvSpPr/>
          <p:nvPr/>
        </p:nvSpPr>
        <p:spPr bwMode="auto">
          <a:xfrm>
            <a:off x="3054350" y="2444750"/>
            <a:ext cx="965200" cy="606425"/>
          </a:xfrm>
          <a:prstGeom prst="rect">
            <a:avLst/>
          </a:prstGeom>
          <a:blipFill dpi="0" rotWithShape="1">
            <a:blip r:embed="rId13" cstate="print"/>
            <a:srcRect/>
            <a:tile tx="2540000" ty="254000" sx="50000" sy="50000" flip="none" algn="b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veal_8"/>
          <p:cNvSpPr/>
          <p:nvPr/>
        </p:nvSpPr>
        <p:spPr bwMode="auto">
          <a:xfrm>
            <a:off x="3054350" y="3282950"/>
            <a:ext cx="958850" cy="622300"/>
          </a:xfrm>
          <a:prstGeom prst="rect">
            <a:avLst/>
          </a:prstGeom>
          <a:blipFill dpi="0" rotWithShape="1">
            <a:blip r:embed="rId14" cstate="print"/>
            <a:srcRect/>
            <a:tile tx="0" ty="-101600" sx="40000" sy="4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veal_7"/>
          <p:cNvSpPr/>
          <p:nvPr/>
        </p:nvSpPr>
        <p:spPr bwMode="auto">
          <a:xfrm>
            <a:off x="3028950" y="4133850"/>
            <a:ext cx="990600" cy="603250"/>
          </a:xfrm>
          <a:prstGeom prst="rect">
            <a:avLst/>
          </a:prstGeom>
          <a:blipFill dpi="0" rotWithShape="0">
            <a:blip r:embed="rId14" cstate="print"/>
            <a:srcRect/>
            <a:tile tx="-63500" ty="127000" sx="50000" sy="50000" flip="none" algn="b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veal_10"/>
          <p:cNvSpPr/>
          <p:nvPr/>
        </p:nvSpPr>
        <p:spPr bwMode="auto">
          <a:xfrm>
            <a:off x="1647835" y="5320398"/>
            <a:ext cx="671513" cy="661988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veal_1"/>
          <p:cNvSpPr/>
          <p:nvPr/>
        </p:nvSpPr>
        <p:spPr bwMode="auto">
          <a:xfrm>
            <a:off x="1171575" y="4179094"/>
            <a:ext cx="926306" cy="585787"/>
          </a:xfrm>
          <a:prstGeom prst="rect">
            <a:avLst/>
          </a:prstGeom>
          <a:blipFill dpi="0" rotWithShape="1">
            <a:blip r:embed="rId16" cstate="print"/>
            <a:srcRect/>
            <a:tile tx="-63500" ty="381000" sx="30000" sy="3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veal_23"/>
          <p:cNvSpPr/>
          <p:nvPr/>
        </p:nvSpPr>
        <p:spPr bwMode="auto">
          <a:xfrm>
            <a:off x="1138238" y="3352800"/>
            <a:ext cx="971550" cy="604838"/>
          </a:xfrm>
          <a:prstGeom prst="rect">
            <a:avLst/>
          </a:prstGeom>
          <a:blipFill dpi="0" rotWithShape="1">
            <a:blip r:embed="rId17" cstate="print"/>
            <a:srcRect/>
            <a:tile tx="0" ty="-508000" sx="70000" sy="7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veal_4"/>
          <p:cNvSpPr/>
          <p:nvPr/>
        </p:nvSpPr>
        <p:spPr bwMode="auto">
          <a:xfrm>
            <a:off x="1123950" y="2447925"/>
            <a:ext cx="985838" cy="604838"/>
          </a:xfrm>
          <a:prstGeom prst="rect">
            <a:avLst/>
          </a:prstGeom>
          <a:blipFill dpi="0" rotWithShape="1">
            <a:blip r:embed="rId5" cstate="print"/>
            <a:srcRect/>
            <a:tile tx="254000" ty="101600" sx="70000" sy="7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veal_3"/>
          <p:cNvSpPr/>
          <p:nvPr/>
        </p:nvSpPr>
        <p:spPr bwMode="auto">
          <a:xfrm>
            <a:off x="2238375" y="342900"/>
            <a:ext cx="533400" cy="533400"/>
          </a:xfrm>
          <a:prstGeom prst="ellipse">
            <a:avLst/>
          </a:prstGeom>
          <a:blipFill dpi="0" rotWithShape="1">
            <a:blip r:embed="rId18" cstate="print"/>
            <a:srcRect/>
            <a:tile tx="-127000" ty="-127000" sx="50000" sy="50000" flip="none" algn="tl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veal_11"/>
          <p:cNvSpPr/>
          <p:nvPr/>
        </p:nvSpPr>
        <p:spPr bwMode="auto">
          <a:xfrm>
            <a:off x="4038600" y="-171450"/>
            <a:ext cx="762000" cy="762000"/>
          </a:xfrm>
          <a:prstGeom prst="ellipse">
            <a:avLst/>
          </a:prstGeom>
          <a:blipFill dpi="0" rotWithShape="1">
            <a:blip r:embed="rId19" cstate="print"/>
            <a:srcRect/>
            <a:tile tx="127000" ty="0" sx="50000" sy="50000" flip="none" algn="t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veal_15"/>
          <p:cNvSpPr/>
          <p:nvPr/>
        </p:nvSpPr>
        <p:spPr bwMode="auto">
          <a:xfrm>
            <a:off x="-1481138" y="5695950"/>
            <a:ext cx="2962275" cy="11620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veal_20"/>
          <p:cNvSpPr/>
          <p:nvPr/>
        </p:nvSpPr>
        <p:spPr bwMode="auto">
          <a:xfrm>
            <a:off x="7996926" y="5619750"/>
            <a:ext cx="2590800" cy="1238250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veal_18"/>
          <p:cNvSpPr/>
          <p:nvPr/>
        </p:nvSpPr>
        <p:spPr bwMode="auto">
          <a:xfrm>
            <a:off x="2748640" y="-1261384"/>
            <a:ext cx="819149" cy="10001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veal_5"/>
          <p:cNvSpPr/>
          <p:nvPr/>
        </p:nvSpPr>
        <p:spPr bwMode="auto">
          <a:xfrm>
            <a:off x="6293302" y="-962022"/>
            <a:ext cx="981075" cy="13144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veal_22xtra"/>
          <p:cNvSpPr/>
          <p:nvPr/>
        </p:nvSpPr>
        <p:spPr bwMode="auto">
          <a:xfrm>
            <a:off x="1371600" y="1132114"/>
            <a:ext cx="424543" cy="250372"/>
          </a:xfrm>
          <a:prstGeom prst="rect">
            <a:avLst/>
          </a:prstGeom>
          <a:blipFill dpi="0" rotWithShape="1">
            <a:blip r:embed="rId5" cstate="print"/>
            <a:srcRect/>
            <a:tile tx="698500" ty="1651000" sx="50000" sy="5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button">
            <a:hlinkClick r:id="rId24" action="ppaction://hlinksldjump"/>
          </p:cNvPr>
          <p:cNvSpPr/>
          <p:nvPr/>
        </p:nvSpPr>
        <p:spPr bwMode="auto">
          <a:xfrm>
            <a:off x="1426034" y="4305298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</a:rPr>
              <a:t>1</a:t>
            </a:r>
          </a:p>
        </p:txBody>
      </p:sp>
      <p:sp>
        <p:nvSpPr>
          <p:cNvPr id="76" name="button">
            <a:hlinkClick r:id="rId25" action="ppaction://hlinksldjump"/>
          </p:cNvPr>
          <p:cNvSpPr/>
          <p:nvPr/>
        </p:nvSpPr>
        <p:spPr bwMode="auto">
          <a:xfrm>
            <a:off x="5225148" y="3412669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</a:rPr>
              <a:t>2</a:t>
            </a:r>
          </a:p>
        </p:txBody>
      </p:sp>
      <p:sp>
        <p:nvSpPr>
          <p:cNvPr id="77" name="button">
            <a:hlinkClick r:id="rId26" action="ppaction://hlinksldjump"/>
          </p:cNvPr>
          <p:cNvSpPr/>
          <p:nvPr/>
        </p:nvSpPr>
        <p:spPr bwMode="auto">
          <a:xfrm>
            <a:off x="3273535" y="5190675"/>
            <a:ext cx="457200" cy="457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3</a:t>
            </a:r>
          </a:p>
        </p:txBody>
      </p:sp>
      <p:sp>
        <p:nvSpPr>
          <p:cNvPr id="78" name="button">
            <a:hlinkClick r:id="rId27" action="ppaction://hlinksldjump"/>
          </p:cNvPr>
          <p:cNvSpPr/>
          <p:nvPr/>
        </p:nvSpPr>
        <p:spPr bwMode="auto">
          <a:xfrm>
            <a:off x="1426034" y="2574469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</a:rPr>
              <a:t>4</a:t>
            </a:r>
          </a:p>
        </p:txBody>
      </p:sp>
      <p:sp>
        <p:nvSpPr>
          <p:cNvPr id="79" name="button">
            <a:hlinkClick r:id="rId28" action="ppaction://hlinksldjump"/>
          </p:cNvPr>
          <p:cNvSpPr/>
          <p:nvPr/>
        </p:nvSpPr>
        <p:spPr bwMode="auto">
          <a:xfrm>
            <a:off x="5215278" y="2581276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</a:rPr>
              <a:t>5</a:t>
            </a:r>
          </a:p>
        </p:txBody>
      </p:sp>
      <p:sp>
        <p:nvSpPr>
          <p:cNvPr id="80" name="button">
            <a:hlinkClick r:id="rId29" action="ppaction://hlinksldjump"/>
          </p:cNvPr>
          <p:cNvSpPr/>
          <p:nvPr/>
        </p:nvSpPr>
        <p:spPr bwMode="auto">
          <a:xfrm>
            <a:off x="7097492" y="5321078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</a:rPr>
              <a:t>6</a:t>
            </a:r>
          </a:p>
        </p:txBody>
      </p:sp>
      <p:sp>
        <p:nvSpPr>
          <p:cNvPr id="82" name="button">
            <a:hlinkClick r:id="rId30" action="ppaction://hlinksldjump"/>
          </p:cNvPr>
          <p:cNvSpPr/>
          <p:nvPr/>
        </p:nvSpPr>
        <p:spPr bwMode="auto">
          <a:xfrm>
            <a:off x="3341918" y="3423555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8</a:t>
            </a:r>
          </a:p>
        </p:txBody>
      </p:sp>
      <p:sp>
        <p:nvSpPr>
          <p:cNvPr id="95" name="button">
            <a:hlinkClick r:id="rId31" action="ppaction://hlinksldjump"/>
          </p:cNvPr>
          <p:cNvSpPr/>
          <p:nvPr/>
        </p:nvSpPr>
        <p:spPr bwMode="auto">
          <a:xfrm>
            <a:off x="5225148" y="1834240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7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1 0.03333  0.06 0.06267  0.137 0.064  C 0.198 0.06667  0.248 0.05067  0.249 0.03067  C 0.249 0.01067  0.2 -0.008  0.138 -0.00933  C 0.107 -0.00933  0.079 -0.00667  0.059 0  C 0.03 0.00933  0.013 0.024  0.013 0.04133  C 0.013 0.05067  0.018 0.06  0.027 0.068  C 0.048 0.08533  0.089 0.09733  0.136 0.09867  C 0.191 0.10133  0.236 0.08667  0.236 0.06933  C 0.237 0.05067  0.192 0.03467  0.137 0.032  C 0.109 0.032  0.084 0.03467  0.065 0.04  C 0.04 0.04933  0.024 0.064  0.024 0.07867  C 0.024 0.08667  0.029 0.09467  0.037 0.10267  C 0.056 0.11733  0.092 0.12933  0.135 0.13067  C 0.185 0.132  0.225 0.11867  0.225 0.10267  C 0.226 0.08667  0.186 0.072  0.136 0.07067  C 0.111 0.06933  0.088 0.072  0.071 0.07733  C 0.048 0.08533  0.035 0.09733  0.035 0.112  C 0.035 0.11867  0.039 0.12667  0.046 0.13333  C 0.063 0.14667  0.096 0.15733  0.134 0.15867  C 0.179 0.15867  0.215 0.148  0.215 0.13333  C 0.215 0.11867  0.18 0.10533  0.135 0.104  C 0.113 0.104  0.092 0.10667  0.077 0.11067  C 0.056 0.11733  0.044 0.12933  0.043 0.14133  C 0.043 0.148  0.048 0.15467  0.054 0.16  C 0.069 0.17333  0.099 0.18267  0.133 0.18267  C 0.173 0.184  0.206 0.17467  0.206 0.16133  C 0.207 0.148  0.174 0.136  0.134 0.13467  C 0.114 0.13467  0.095 0.136  0.082 0.14133  C 0.063 0.14667  0.052 0.15733  0.052 0.168  C 0.052 0.17467  0.055 0.18  0.061 0.18533  C 0.075 0.19733  0.101 0.20533  0.132 0.20667  C 0.169 0.20667  0.198 0.19867  0.198 0.18667  C 0.199 0.17467  0.17 0.164  0.133 0.16267  C 0.115 0.16267  0.099 0.164  0.087 0.168  C 0.07 0.17333  0.06 0.18267  0.06 0.19333  C 0.06 0.19867  0.063 0.20267  0.068 0.208  C 0.08 0.21867  0.104 0.22533  0.132 0.22667  C 0.165 0.228  0.191 0.22  0.191 0.208  C 0.191 0.19867  0.166 0.188  0.133 0.188  C 0.116 0.18667  0.101 0.18933  0.09 0.192  C 0.075 0.19733  0.066 0.20533  0.066 0.21467  C 0.066 0.22  0.069 0.224  0.074 0.228  C 0.085 0.23733  0.107 0.244  0.131 0.24533  C 0.161 0.24667  0.185 0.23867  0.185 0.22933  C 0.185 0.21867  0.161 0.21067  0.132 0.20933  C 0.118 0.20933  0.104 0.21067  0.094 0.21467  C 0.08 0.21867  0.072 0.22533  0.072 0.23467  C 0.072 0.23867  0.075 0.24267  0.079 0.24667  C 0.089 0.25467  0.108 0.26133  0.131 0.26133  C 0.157 0.26267  0.179 0.256  0.179 0.24667  C 0.179 0.23867  0.158 0.23067  0.131 0.23067  C 0.119 0.22933  0.106 0.23067  0.097 0.23333  C 0.085 0.23867  0.078 0.24533  0.078 0.252  C 0.078 0.256  0.08 0.26  0.084 0.26267  C 0.093 0.27067  0.11 0.276  0.131 0.27733  C 0.155 0.27733  0.174 0.27067  0.174 0.264  C 0.174 0.256  0.155 0.248  0.131 0.248  C 0.119 0.248  0.108 0.24933  0.101 0.252  C 0.089 0.25467  0.083 0.26133  0.083 0.268  C 0.083 0.27067  0.085 0.27467  0.088 0.27733  C 0.096 0.28533  0.112 0.28933  0.13 0.29067  C 0.152 0.29067  0.169 0.28533  0.169 0.27867  C 0.169 0.27067  0.152 0.26533  0.131 0.264  C 0.12 0.264  0.11 0.26533  0.103 0.268  C 0.093 0.27067  0.087 0.276  0.087 0.28267  C 0.087 0.28533  0.089 0.288  0.092 0.29067  E" pathEditMode="relative" ptsTypes="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86" grpId="0" animBg="1"/>
      <p:bldP spid="32" grpId="0" animBg="1"/>
      <p:bldP spid="33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6" grpId="0" animBg="1"/>
      <p:bldP spid="56" grpId="1" animBg="1"/>
      <p:bldP spid="54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1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4000" y="1772816"/>
            <a:ext cx="7990408" cy="33843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9414" y="1803740"/>
            <a:ext cx="7834313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Deux barreaux par heure.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Donc en 3 heures : 2 x 3 = 6 barreaux.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En ½ heure : 1 barreau.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è"/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  <a:sym typeface="Wingdings"/>
              </a:rPr>
              <a:t>En 3h ½ : 6 barreaux + 1 barreau = 7 barreaux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  <a:sym typeface="Wingdings"/>
              </a:rPr>
              <a:t>.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  <a:sym typeface="Wingdings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è"/>
            </a:pP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  <a:sym typeface="Wingdings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  <a:sym typeface="Wingdings"/>
              </a:rPr>
              <a:t>Donc il reste 10 barreaux.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6" name="Imag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2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4000" y="1700808"/>
            <a:ext cx="7834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((5 </a:t>
            </a:r>
            <a:r>
              <a:rPr lang="mr-IN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–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1) x 5) + 5 = 25.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5" name="Image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96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3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6079" y="1772816"/>
            <a:ext cx="7834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6 313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20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4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37619"/>
              </p:ext>
            </p:extLst>
          </p:nvPr>
        </p:nvGraphicFramePr>
        <p:xfrm>
          <a:off x="899592" y="220486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Hôtel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Chambre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Luis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Noctambule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419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Max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Cabotin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305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Dylan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Logis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OpenDyslexicAlta" charset="0"/>
                          <a:ea typeface="OpenDyslexicAlta" charset="0"/>
                          <a:cs typeface="OpenDyslexicAlta" charset="0"/>
                        </a:rPr>
                        <a:t>538</a:t>
                      </a:r>
                      <a:endParaRPr lang="fr-FR" dirty="0">
                        <a:latin typeface="OpenDyslexicAlta" charset="0"/>
                        <a:ea typeface="OpenDyslexicAlta" charset="0"/>
                        <a:cs typeface="OpenDyslexicAlt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994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5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4000" y="1988840"/>
            <a:ext cx="7834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Il y a 4 rennes ( 4 pattes x 4 = 16 pattes) et 7 mouches ( 6 pattes x 7 = 42 pattes).</a:t>
            </a:r>
          </a:p>
          <a:p>
            <a:pPr algn="just">
              <a:lnSpc>
                <a:spcPct val="150000"/>
              </a:lnSpc>
            </a:pP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16 pattes + 42 pattes = 58 pattes en tout.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817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6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4000" y="1772816"/>
            <a:ext cx="7834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15 + 30 = 45.</a:t>
            </a:r>
            <a:r>
              <a:rPr lang="fr-FR" dirty="0" smtClean="0">
                <a:latin typeface="OpenDyslexicAlta" charset="0"/>
                <a:ea typeface="OpenDyslexicAlta" charset="0"/>
                <a:cs typeface="OpenDyslexicAlta" charset="0"/>
              </a:rPr>
              <a:t>.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71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7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4000" y="1844824"/>
            <a:ext cx="783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S’il en avait 18 alors : 1⁄2 = 9 , 1/3 = 6, 1/9 = 2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or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9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+ 6 + 2 = 17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9136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SOLUTION 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8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4000" y="1700808"/>
            <a:ext cx="783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799.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656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1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1520786"/>
            <a:ext cx="783431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Au printemps, une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é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chelle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 17 barreaux est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posée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contre la maison du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Père Noël.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/>
            </a:r>
            <a:b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</a:b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Ces barreaux sont à 15 cm les uns des autres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/>
            </a:r>
            <a:b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</a:b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En hiver, la neige tombe de 30 cm par heure.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Après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3 heures et demi de neige, combien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reste-t-il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 barreaux non recouverts par la neige ? </a:t>
            </a:r>
            <a:endParaRPr lang="fr-FR" dirty="0">
              <a:solidFill>
                <a:schemeClr val="bg2"/>
              </a:solidFill>
              <a:effectLst/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8" name="Imag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418289"/>
            <a:ext cx="1073301" cy="10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68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2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5" name="Image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000" y="1844824"/>
            <a:ext cx="791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Un lutin veut entrer dans la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pièce secrète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des cadeaux.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L’entrée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est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fermée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par un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é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norme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cadenas.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S’il arrive à obtenir 25 en utilisant une seule fois les chiffres 5, 5, 5 et 1 dans l’ordre qu’il veut, alors le cadenas s’ouvrira. </a:t>
            </a:r>
            <a:endParaRPr lang="fr-FR" dirty="0">
              <a:solidFill>
                <a:schemeClr val="bg2"/>
              </a:solidFill>
              <a:effectLst/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7" name="Imag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418289"/>
            <a:ext cx="1073301" cy="10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73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3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999" y="1085650"/>
            <a:ext cx="783431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Un lutin a forcé le cadenas d’une armoire à cadeaux et en a brouillé le code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/>
            </a:r>
            <a:b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</a:b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Sachant que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la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somme des 4 chiffres qui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déverrouille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cadenas est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13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que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chiffre des milliers est 2 fois plus grand que celui des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unités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;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que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celui des centaines est 3 fois plus grand que celui des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dizaines.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Peux-tu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découvrir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code secret ? </a:t>
            </a:r>
            <a:endParaRPr lang="fr-FR" dirty="0">
              <a:solidFill>
                <a:schemeClr val="bg2"/>
              </a:solidFill>
              <a:effectLst/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36" y="5628396"/>
            <a:ext cx="1073301" cy="10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2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4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999" y="1306513"/>
            <a:ext cx="7834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Luis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, Max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et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Dylan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ont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visité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des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hôtels différents.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Les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numéros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 chambre sont aussi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différents. </a:t>
            </a:r>
            <a:endParaRPr lang="fr-FR" sz="1600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Noms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des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hôtels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: Cabotin, Logis,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Noctambule. </a:t>
            </a: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Numéros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des chambres : 305, 419,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538. </a:t>
            </a:r>
            <a:endParaRPr lang="fr-FR" sz="1600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client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du Noctambule quitte sa chambre, la 419, pour aller faire des emplettes. </a:t>
            </a:r>
            <a:endParaRPr lang="fr-FR" sz="1600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Une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heure plus tard,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il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va rencontrer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Max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qui loge au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Cabotin.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Pendant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ce temps,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Dylan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regarde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la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télévision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dans sa chambre, la 538. </a:t>
            </a: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Déterminez </a:t>
            </a:r>
            <a:r>
              <a:rPr lang="fr-FR" sz="1600" b="1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nom de </a:t>
            </a:r>
            <a:r>
              <a:rPr lang="fr-FR" sz="1600" b="1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l’h</a:t>
            </a:r>
            <a:r>
              <a:rPr lang="fr-FR" sz="1600" b="1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ô</a:t>
            </a:r>
            <a:r>
              <a:rPr lang="fr-FR" sz="1600" b="1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tel et </a:t>
            </a:r>
            <a:r>
              <a:rPr lang="fr-FR" sz="1600" b="1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</a:t>
            </a:r>
            <a:r>
              <a:rPr lang="fr-FR" sz="1600" b="1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numéro </a:t>
            </a:r>
            <a:r>
              <a:rPr lang="fr-FR" sz="1600" b="1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de chambre de chaque </a:t>
            </a:r>
            <a:r>
              <a:rPr lang="fr-FR" sz="1600" b="1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client. </a:t>
            </a:r>
            <a:endParaRPr lang="fr-FR" sz="1600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6" name="Imag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98" y="5742318"/>
            <a:ext cx="907099" cy="8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21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5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1628800"/>
            <a:ext cx="7834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Un lutin s'ennuie, et se dirige vers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l’écurie, où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se trouve notamment Rudolph, le joyeux renne. </a:t>
            </a:r>
            <a:endParaRPr lang="fr-FR" sz="1600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endParaRPr lang="fr-FR" sz="1600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L’écurie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est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occupée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par seulement deux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espèces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animales : les rennes, et les mouches ! </a:t>
            </a:r>
            <a:endParaRPr lang="fr-FR" sz="1600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endParaRPr lang="fr-FR" sz="1600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lutin s'assied dans un coin, et s'amuse à compter... </a:t>
            </a:r>
            <a:endParaRPr lang="fr-FR" sz="1600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endParaRPr lang="fr-FR" sz="1600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Toutes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bêtes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confondues, il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dénombre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11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têtes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et 58 pattes. </a:t>
            </a:r>
            <a:endParaRPr lang="fr-FR" sz="1600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endParaRPr lang="fr-FR" sz="1600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Combien de rennes le lutin </a:t>
            </a:r>
            <a:r>
              <a:rPr lang="fr-FR" sz="1600" dirty="0" err="1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a-t-il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comptés 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dans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l’</a:t>
            </a:r>
            <a:r>
              <a:rPr lang="fr-FR" sz="1600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é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curie </a:t>
            </a:r>
            <a:r>
              <a:rPr lang="fr-FR" sz="1600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?</a:t>
            </a:r>
            <a:endParaRPr lang="fr-FR" sz="1600" dirty="0">
              <a:solidFill>
                <a:schemeClr val="bg2"/>
              </a:solidFill>
              <a:effectLst/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95" y="5640376"/>
            <a:ext cx="1073301" cy="10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612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6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999" y="1556792"/>
            <a:ext cx="7834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2 coffres ont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é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t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é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fabriqués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par le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Père Noël. </a:t>
            </a: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plus grand des 2 peut contenir 2 fois plus de cadeaux que l’autre et le plus petit contient 15 cadeaux.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Combien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les 2 coffres peuvent-ils contenir de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cadeaux ?</a:t>
            </a:r>
            <a:endParaRPr lang="fr-FR" dirty="0">
              <a:solidFill>
                <a:schemeClr val="bg2"/>
              </a:solidFill>
              <a:effectLst/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418289"/>
            <a:ext cx="1073301" cy="10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650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7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pic>
        <p:nvPicPr>
          <p:cNvPr id="5" name="Imag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418289"/>
            <a:ext cx="1073301" cy="10496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4000" y="1772816"/>
            <a:ext cx="783431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Un lutin fabrique 17 bonnets. Il souhaite offrir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La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moitié de ses bonnets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à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son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frère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tiers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à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son meilleur ami.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Un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neuvième à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son voisin. </a:t>
            </a:r>
            <a:endParaRPr lang="fr-FR" dirty="0" smtClean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Comment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peut-il y parvenir ? </a:t>
            </a:r>
          </a:p>
          <a:p>
            <a:endParaRPr lang="fr-FR" dirty="0">
              <a:solidFill>
                <a:schemeClr val="bg2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789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DÉFI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8</a:t>
            </a:r>
            <a:endParaRPr lang="fr-FR" dirty="0">
              <a:latin typeface="OpenDyslexicAlta" charset="0"/>
              <a:ea typeface="OpenDyslexicAlta" charset="0"/>
              <a:cs typeface="OpenDyslexicAlta" charset="0"/>
            </a:endParaRPr>
          </a:p>
        </p:txBody>
      </p:sp>
      <p:pic>
        <p:nvPicPr>
          <p:cNvPr id="4" name="Imag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4" y="5527602"/>
            <a:ext cx="1361727" cy="1019025"/>
          </a:xfrm>
          <a:prstGeom prst="rect">
            <a:avLst/>
          </a:prstGeom>
        </p:spPr>
      </p:pic>
      <p:pic>
        <p:nvPicPr>
          <p:cNvPr id="5" name="Imag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418289"/>
            <a:ext cx="1073301" cy="1049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999" y="1556792"/>
            <a:ext cx="783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Le poids des cadeaux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bg2"/>
              </a:solidFill>
              <a:latin typeface="OpenDyslexicAlta" charset="0"/>
              <a:ea typeface="OpenDyslexicAlta" charset="0"/>
              <a:cs typeface="OpenDyslexicAlta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Si le poids d’un nombre est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é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gal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à la somme de ses chiffres, quel plus petit nombre </a:t>
            </a:r>
            <a:r>
              <a:rPr lang="fr-FR" dirty="0" smtClean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pèsera </a:t>
            </a:r>
            <a:r>
              <a:rPr lang="fr-FR" dirty="0">
                <a:solidFill>
                  <a:schemeClr val="bg2"/>
                </a:solidFill>
                <a:latin typeface="OpenDyslexicAlta" charset="0"/>
                <a:ea typeface="OpenDyslexicAlta" charset="0"/>
                <a:cs typeface="OpenDyslexicAlta" charset="0"/>
              </a:rPr>
              <a:t>25 ? </a:t>
            </a:r>
            <a:endParaRPr lang="fr-FR" dirty="0">
              <a:solidFill>
                <a:schemeClr val="bg2"/>
              </a:solidFill>
              <a:effectLst/>
              <a:latin typeface="OpenDyslexicAlta" charset="0"/>
              <a:ea typeface="OpenDyslexicAlta" charset="0"/>
              <a:cs typeface="OpenDyslexicAl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76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entCalendar_TP10336510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sSearchable xmlns="6d93d202-47fc-4405-873a-cab67cc5f1b2">false</IsSearchable>
    <EditorialStatus xmlns="6d93d202-47fc-4405-873a-cab67cc5f1b2" xsi:nil="true"/>
    <OriginAsset xmlns="6d93d202-47fc-4405-873a-cab67cc5f1b2" xsi:nil="true"/>
    <ThumbnailAssetId xmlns="6d93d202-47fc-4405-873a-cab67cc5f1b2" xsi:nil="true"/>
    <AcquiredFrom xmlns="6d93d202-47fc-4405-873a-cab67cc5f1b2" xsi:nil="true"/>
    <TrustLevel xmlns="6d93d202-47fc-4405-873a-cab67cc5f1b2">1 Microsoft Managed Content</TrustLevel>
    <MarketSpecific xmlns="6d93d202-47fc-4405-873a-cab67cc5f1b2" xsi:nil="true"/>
    <DirectSourceMarket xmlns="6d93d202-47fc-4405-873a-cab67cc5f1b2">english</DirectSourceMarket>
    <MachineTranslated xmlns="6d93d202-47fc-4405-873a-cab67cc5f1b2">false</MachineTranslated>
    <SubmitterId xmlns="6d93d202-47fc-4405-873a-cab67cc5f1b2" xsi:nil="true"/>
    <PlannedPubDate xmlns="6d93d202-47fc-4405-873a-cab67cc5f1b2" xsi:nil="true"/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LastHandOff xmlns="6d93d202-47fc-4405-873a-cab67cc5f1b2" xsi:nil="true"/>
    <VoteCount xmlns="6d93d202-47fc-4405-873a-cab67cc5f1b2" xsi:nil="true"/>
    <BusinessGroup xmlns="6d93d202-47fc-4405-873a-cab67cc5f1b2" xsi:nil="true"/>
    <APAuthor xmlns="6d93d202-47fc-4405-873a-cab67cc5f1b2">
      <UserInfo>
        <DisplayName>REDMOND\cynvey</DisplayName>
        <AccountId>269</AccountId>
        <AccountType/>
      </UserInfo>
    </APAuthor>
    <UACurrentWords xmlns="6d93d202-47fc-4405-873a-cab67cc5f1b2">0</UACurrentWords>
    <AssetId xmlns="6d93d202-47fc-4405-873a-cab67cc5f1b2">TP010336510</AssetId>
    <NumericId xmlns="6d93d202-47fc-4405-873a-cab67cc5f1b2">-1</NumericId>
    <HandoffToMSDN xmlns="6d93d202-47fc-4405-873a-cab67cc5f1b2" xsi:nil="true"/>
    <UALocRecommendation xmlns="6d93d202-47fc-4405-873a-cab67cc5f1b2">Localize</UALocRecommendation>
    <UALocComments xmlns="6d93d202-47fc-4405-873a-cab67cc5f1b2" xsi:nil="true"/>
    <Markets xmlns="6d93d202-47fc-4405-873a-cab67cc5f1b2"/>
    <Component xmlns="64acb2c5-0a2b-4bda-bd34-58e36cbb80d2" xsi:nil="true"/>
    <AssetStart xmlns="6d93d202-47fc-4405-873a-cab67cc5f1b2">2009-01-02T00:00:00+00:00</AssetStart>
    <CrawlForDependencies xmlns="6d93d202-47fc-4405-873a-cab67cc5f1b2">false</CrawlForDependencies>
    <LastModifiedDateTime xmlns="6d93d202-47fc-4405-873a-cab67cc5f1b2" xsi:nil="true"/>
    <PublishStatusLookup xmlns="6d93d202-47fc-4405-873a-cab67cc5f1b2">
      <Value>138068</Value>
      <Value>454501</Value>
    </PublishStatusLookup>
    <LastPublishResultLookup xmlns="6d93d202-47fc-4405-873a-cab67cc5f1b2" xsi:nil="true"/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2029-05-12T00:00:00+00:00</AssetExpire>
    <AssetType xmlns="6d93d202-47fc-4405-873a-cab67cc5f1b2">TP</AssetType>
    <IntlLangReviewDate xmlns="6d93d202-47fc-4405-873a-cab67cc5f1b2" xsi:nil="true"/>
    <TemplateStatus xmlns="6d93d202-47fc-4405-873a-cab67cc5f1b2" xsi:nil="true"/>
    <IntlLangReview xmlns="6d93d202-47fc-4405-873a-cab67cc5f1b2" xsi:nil="true"/>
    <CSXSubmissionMarket xmlns="6d93d202-47fc-4405-873a-cab67cc5f1b2" xsi:nil="true"/>
    <SourceTitle xmlns="6d93d202-47fc-4405-873a-cab67cc5f1b2">Advent calendar</SourceTitle>
    <TimesCloned xmlns="6d93d202-47fc-4405-873a-cab67cc5f1b2" xsi:nil="true"/>
    <APDescription xmlns="6d93d202-47fc-4405-873a-cab67cc5f1b2" xsi:nil="true"/>
    <ClipArtFilename xmlns="6d93d202-47fc-4405-873a-cab67cc5f1b2" xsi:nil="true"/>
    <CSXHash xmlns="6d93d202-47fc-4405-873a-cab67cc5f1b2" xsi:nil="true"/>
    <IsDeleted xmlns="6d93d202-47fc-4405-873a-cab67cc5f1b2">false</IsDeleted>
    <ShowIn xmlns="6d93d202-47fc-4405-873a-cab67cc5f1b2" xsi:nil="true"/>
    <ContentItem xmlns="6d93d202-47fc-4405-873a-cab67cc5f1b2" xsi:nil="true"/>
    <BugNumber xmlns="6d93d202-47fc-4405-873a-cab67cc5f1b2" xsi:nil="true"/>
    <Milestone xmlns="6d93d202-47fc-4405-873a-cab67cc5f1b2" xsi:nil="true"/>
    <UANotes xmlns="6d93d202-47fc-4405-873a-cab67cc5f1b2">Art file attached to OLT bug #45</UANotes>
    <IntlLangReviewer xmlns="6d93d202-47fc-4405-873a-cab67cc5f1b2" xsi:nil="true"/>
    <IntlLocPriority xmlns="6d93d202-47fc-4405-873a-cab67cc5f1b2" xsi:nil="true"/>
    <Provider xmlns="6d93d202-47fc-4405-873a-cab67cc5f1b2">EY006220130</Provider>
    <CSXSubmissionDate xmlns="6d93d202-47fc-4405-873a-cab67cc5f1b2" xsi:nil="true"/>
    <Description0 xmlns="64acb2c5-0a2b-4bda-bd34-58e36cbb80d2" xsi:nil="true"/>
    <APEditor xmlns="6d93d202-47fc-4405-873a-cab67cc5f1b2">
      <UserInfo>
        <DisplayName>REDMOND\v-luannv</DisplayName>
        <AccountId>106</AccountId>
        <AccountType/>
      </UserInfo>
    </APEditor>
    <ParentAssetId xmlns="6d93d202-47fc-4405-873a-cab67cc5f1b2" xsi:nil="true"/>
    <DSATActionTaken xmlns="6d93d202-47fc-4405-873a-cab67cc5f1b2" xsi:nil="true"/>
    <OutputCachingOn xmlns="6d93d202-47fc-4405-873a-cab67cc5f1b2">false</OutputCachingOn>
    <PrimaryImageGen xmlns="6d93d202-47fc-4405-873a-cab67cc5f1b2">true</PrimaryImageGen>
    <TPFriendlyName xmlns="6d93d202-47fc-4405-873a-cab67cc5f1b2">Calendrier de l'avent</TPFriendlyName>
    <OpenTemplate xmlns="6d93d202-47fc-4405-873a-cab67cc5f1b2">true</OpenTemplate>
    <TPInstallLocation xmlns="6d93d202-47fc-4405-873a-cab67cc5f1b2">{My Templates}</TPInstallLocation>
    <TPComponent xmlns="6d93d202-47fc-4405-873a-cab67cc5f1b2">PPTFiles</TPComponent>
    <TPApplication xmlns="6d93d202-47fc-4405-873a-cab67cc5f1b2">PowerPoint</TPApplication>
    <TPLaunchHelpLink xmlns="6d93d202-47fc-4405-873a-cab67cc5f1b2" xsi:nil="true"/>
    <TPAppVersion xmlns="6d93d202-47fc-4405-873a-cab67cc5f1b2">12</TPAppVersion>
    <TPCommandLine xmlns="6d93d202-47fc-4405-873a-cab67cc5f1b2">{PP} /n {FilePath}</TPCommandLine>
    <TPLaunchHelpLinkType xmlns="6d93d202-47fc-4405-873a-cab67cc5f1b2">Template</TPLaunchHelpLinkType>
    <TPNamespace xmlns="6d93d202-47fc-4405-873a-cab67cc5f1b2">POWERPNT</TPNamespace>
    <TPExecutable xmlns="6d93d202-47fc-4405-873a-cab67cc5f1b2" xsi:nil="true"/>
    <TPClientViewer xmlns="6d93d202-47fc-4405-873a-cab67cc5f1b2">Microsoft Office PowerPoint</TPClientViewer>
    <Downloads xmlns="6d93d202-47fc-4405-873a-cab67cc5f1b2">0</Downloads>
    <EditorialTags xmlns="6d93d202-47fc-4405-873a-cab67cc5f1b2" xsi:nil="true"/>
    <Manager xmlns="6d93d202-47fc-4405-873a-cab67cc5f1b2" xsi:nil="true"/>
    <OOCacheId xmlns="6d93d202-47fc-4405-873a-cab67cc5f1b2" xsi:nil="true"/>
    <PolicheckWords xmlns="6d93d202-47fc-4405-873a-cab67cc5f1b2" xsi:nil="true"/>
    <FriendlyTitle xmlns="6d93d202-47fc-4405-873a-cab67cc5f1b2" xsi:nil="true"/>
    <Providers xmlns="6d93d202-47fc-4405-873a-cab67cc5f1b2" xsi:nil="true"/>
    <TemplateTemplateType xmlns="6d93d202-47fc-4405-873a-cab67cc5f1b2">PowerPoint 12 Default</TemplateTemplateType>
    <LegacyData xmlns="6d93d202-47fc-4405-873a-cab67cc5f1b2" xsi:nil="true"/>
    <LocManualTestRequired xmlns="6d93d202-47fc-4405-873a-cab67cc5f1b2" xsi:nil="true"/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70570</LocLastLocAttemptVersionLookup>
    <InternalTagsTaxHTField0 xmlns="6d93d202-47fc-4405-873a-cab67cc5f1b2">
      <Terms xmlns="http://schemas.microsoft.com/office/infopath/2007/PartnerControls"/>
    </InternalTagsTaxHTField0>
    <LocProcessedForMarketsLookup xmlns="6d93d202-47fc-4405-873a-cab67cc5f1b2" xsi:nil="true"/>
    <LocRecommendedHandoff xmlns="6d93d202-47fc-4405-873a-cab67cc5f1b2" xsi:nil="true"/>
    <LocOverallPreviewStatusLookup xmlns="6d93d202-47fc-4405-873a-cab67cc5f1b2" xsi:nil="true"/>
    <LocOverallPublishStatusLookup xmlns="6d93d202-47fc-4405-873a-cab67cc5f1b2" xsi:nil="true"/>
    <LocProcessedForHandoffsLookup xmlns="6d93d202-47fc-4405-873a-cab67cc5f1b2" xsi:nil="true"/>
    <LocLastLocAttemptVersionTypeLookup xmlns="6d93d202-47fc-4405-873a-cab67cc5f1b2" xsi:nil="true"/>
    <LocOverallHandbackStatusLookup xmlns="6d93d202-47fc-4405-873a-cab67cc5f1b2" xsi:nil="true"/>
    <BlockPublish xmlns="6d93d202-47fc-4405-873a-cab67cc5f1b2" xsi:nil="true"/>
    <LocComments xmlns="6d93d202-47fc-4405-873a-cab67cc5f1b2" xsi:nil="true"/>
    <TaxCatchAll xmlns="6d93d202-47fc-4405-873a-cab67cc5f1b2"/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OverallLocStatusLookup xmlns="6d93d202-47fc-4405-873a-cab67cc5f1b2" xsi:nil="true"/>
    <LocPublishedLinkedAssetsLookup xmlns="6d93d202-47fc-4405-873a-cab67cc5f1b2" xsi:nil="true"/>
    <LocNewPublishedVersionLookup xmlns="6d93d202-47fc-4405-873a-cab67cc5f1b2" xsi:nil="true"/>
    <LocPublishedDependentAssetsLookup xmlns="6d93d202-47fc-4405-873a-cab67cc5f1b2" xsi:nil="true"/>
    <OriginalRelease xmlns="6d93d202-47fc-4405-873a-cab67cc5f1b2">14</OriginalRelease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CD9223-BA9F-48FE-A2AA-97BC723E402D}">
  <ds:schemaRefs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F6F368-C449-4A04-A099-166DAE0B7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2A54AD-DB1F-4AF2-80B0-2E2076572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Calendrier de l'avent</Template>
  <TotalTime>210</TotalTime>
  <Words>611</Words>
  <Application>Microsoft Macintosh PowerPoint</Application>
  <PresentationFormat>Présentation à l'écran (4:3)</PresentationFormat>
  <Paragraphs>151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 Black</vt:lpstr>
      <vt:lpstr>Calibri</vt:lpstr>
      <vt:lpstr>Comic Sans MS</vt:lpstr>
      <vt:lpstr>OpenDyslexicAlta</vt:lpstr>
      <vt:lpstr>Tahoma</vt:lpstr>
      <vt:lpstr>Wingdings</vt:lpstr>
      <vt:lpstr>Arial</vt:lpstr>
      <vt:lpstr>AdventCalendar_TP10336510</vt:lpstr>
      <vt:lpstr> </vt:lpstr>
      <vt:lpstr>DÉFI 1</vt:lpstr>
      <vt:lpstr>DÉFI 2</vt:lpstr>
      <vt:lpstr>DÉFI 3</vt:lpstr>
      <vt:lpstr>DÉFI 4</vt:lpstr>
      <vt:lpstr>DÉFI 5</vt:lpstr>
      <vt:lpstr>DÉFI 6</vt:lpstr>
      <vt:lpstr>DÉFI 7</vt:lpstr>
      <vt:lpstr>DÉFI 8</vt:lpstr>
      <vt:lpstr>SOLUTION DÉFI 1</vt:lpstr>
      <vt:lpstr>SOLUTION DÉFI 2</vt:lpstr>
      <vt:lpstr>SOLUTION DÉFI 3</vt:lpstr>
      <vt:lpstr>SOLUTION DÉFI 4</vt:lpstr>
      <vt:lpstr>SOLUTION DÉFI 5</vt:lpstr>
      <vt:lpstr>SOLUTION DÉFI 6</vt:lpstr>
      <vt:lpstr>SOLUTION DÉFI 7</vt:lpstr>
      <vt:lpstr>SOLUTION DÉFI 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Ferreira J</dc:creator>
  <cp:lastModifiedBy>Ferreira J</cp:lastModifiedBy>
  <cp:revision>33</cp:revision>
  <dcterms:created xsi:type="dcterms:W3CDTF">2016-10-23T12:18:14Z</dcterms:created>
  <dcterms:modified xsi:type="dcterms:W3CDTF">2018-11-26T20:42:38Z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TC011540811036</vt:lpwstr>
  </property>
  <property fmtid="{D5CDD505-2E9C-101B-9397-08002B2CF9AE}" pid="3" name="Presentation">
    <vt:lpwstr>adventTest_arowile_110708_joym</vt:lpwstr>
  </property>
  <property fmtid="{D5CDD505-2E9C-101B-9397-08002B2CF9AE}" pid="4" name="SlideDescription">
    <vt:lpwstr>Calendrier de l'avent</vt:lpwstr>
  </property>
  <property fmtid="{D5CDD505-2E9C-101B-9397-08002B2CF9AE}" pid="5" name="ContentTypeId">
    <vt:lpwstr>0x01010069924D1ECC420D47A2456556BC94F7370400BDF4491DEA4973499845289601F88B9F</vt:lpwstr>
  </property>
  <property fmtid="{D5CDD505-2E9C-101B-9397-08002B2CF9AE}" pid="6" name="PrimaryImageGen">
    <vt:bool>true</vt:bool>
  </property>
  <property fmtid="{D5CDD505-2E9C-101B-9397-08002B2CF9AE}" pid="7" name="TPFriendlyName">
    <vt:lpwstr>Calendrier de l'avent</vt:lpwstr>
  </property>
  <property fmtid="{D5CDD505-2E9C-101B-9397-08002B2CF9AE}" pid="8" name="OpenTemplate">
    <vt:bool>true</vt:bool>
  </property>
  <property fmtid="{D5CDD505-2E9C-101B-9397-08002B2CF9AE}" pid="9" name="TPInstallLocation">
    <vt:lpwstr>{My Templates}</vt:lpwstr>
  </property>
  <property fmtid="{D5CDD505-2E9C-101B-9397-08002B2CF9AE}" pid="10" name="TPComponent">
    <vt:lpwstr>PPTFiles</vt:lpwstr>
  </property>
  <property fmtid="{D5CDD505-2E9C-101B-9397-08002B2CF9AE}" pid="11" name="TPApplication">
    <vt:lpwstr>PowerPoint</vt:lpwstr>
  </property>
  <property fmtid="{D5CDD505-2E9C-101B-9397-08002B2CF9AE}" pid="12" name="TPAppVersion">
    <vt:lpwstr>12</vt:lpwstr>
  </property>
  <property fmtid="{D5CDD505-2E9C-101B-9397-08002B2CF9AE}" pid="13" name="TPCommandLine">
    <vt:lpwstr>{PP} /n {FilePath}</vt:lpwstr>
  </property>
  <property fmtid="{D5CDD505-2E9C-101B-9397-08002B2CF9AE}" pid="14" name="ImageGenCounter">
    <vt:i4>0</vt:i4>
  </property>
  <property fmtid="{D5CDD505-2E9C-101B-9397-08002B2CF9AE}" pid="15" name="ViolationReportStatus">
    <vt:lpwstr>None</vt:lpwstr>
  </property>
  <property fmtid="{D5CDD505-2E9C-101B-9397-08002B2CF9AE}" pid="16" name="ImageGenStatus">
    <vt:i4>0</vt:i4>
  </property>
  <property fmtid="{D5CDD505-2E9C-101B-9397-08002B2CF9AE}" pid="17" name="Applications">
    <vt:lpwstr>67;#Template 12;#53;#PowerPoint 12;#407;#PowerPoint 14</vt:lpwstr>
  </property>
  <property fmtid="{D5CDD505-2E9C-101B-9397-08002B2CF9AE}" pid="18" name="PolicheckCounter">
    <vt:i4>0</vt:i4>
  </property>
  <property fmtid="{D5CDD505-2E9C-101B-9397-08002B2CF9AE}" pid="19" name="PolicheckStatus">
    <vt:i4>0</vt:i4>
  </property>
  <property fmtid="{D5CDD505-2E9C-101B-9397-08002B2CF9AE}" pid="20" name="APTrustLevel">
    <vt:r8>1</vt:r8>
  </property>
  <property fmtid="{D5CDD505-2E9C-101B-9397-08002B2CF9AE}" pid="21" name="Order">
    <vt:r8>7772100</vt:r8>
  </property>
</Properties>
</file>